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d2bf87f17c4644e8" Type="http://schemas.microsoft.com/office/2006/relationships/txt" Target="udata/data.dat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8" r:id="rId3"/>
    <p:sldId id="269" r:id="rId4"/>
    <p:sldId id="292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90" r:id="rId15"/>
    <p:sldId id="291" r:id="rId16"/>
    <p:sldId id="281" r:id="rId17"/>
    <p:sldId id="283" r:id="rId18"/>
    <p:sldId id="284" r:id="rId19"/>
    <p:sldId id="285" r:id="rId20"/>
    <p:sldId id="286" r:id="rId21"/>
    <p:sldId id="287" r:id="rId22"/>
    <p:sldId id="289" r:id="rId2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莫雄剑" initials="莫雄剑" lastIdx="1" clrIdx="0">
    <p:extLst>
      <p:ext uri="{19B8F6BF-5375-455C-9EA6-DF929625EA0E}">
        <p15:presenceInfo xmlns:p15="http://schemas.microsoft.com/office/powerpoint/2012/main" userId="S-1-5-21-2554536289-1361410721-910588332-36680" providerId="AD"/>
      </p:ext>
    </p:extLst>
  </p:cmAuthor>
  <p:cmAuthor id="2" name="隋远" initials="隋远" lastIdx="8" clrIdx="1">
    <p:extLst>
      <p:ext uri="{19B8F6BF-5375-455C-9EA6-DF929625EA0E}">
        <p15:presenceInfo xmlns:p15="http://schemas.microsoft.com/office/powerpoint/2012/main" userId="隋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C68FF"/>
    <a:srgbClr val="0000FF"/>
    <a:srgbClr val="122B54"/>
    <a:srgbClr val="1D507F"/>
    <a:srgbClr val="FFCCFF"/>
    <a:srgbClr val="1A3090"/>
    <a:srgbClr val="529ED5"/>
    <a:srgbClr val="A5BCF7"/>
    <a:srgbClr val="D5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96979" autoAdjust="0"/>
  </p:normalViewPr>
  <p:slideViewPr>
    <p:cSldViewPr snapToGrid="0" snapToObjects="1">
      <p:cViewPr varScale="1">
        <p:scale>
          <a:sx n="86" d="100"/>
          <a:sy n="86" d="100"/>
        </p:scale>
        <p:origin x="498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292E1-9308-4C60-97E4-91B144D537C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56DC-2D00-4B52-83AF-DD7A7196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3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24764D2-3D52-4370-B340-D5131EA3F657}" type="datetimeFigureOut">
              <a:rPr lang="zh-CN" altLang="en-US" smtClean="0"/>
              <a:t>2023/10/5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96B4C3-113A-4553-8B2D-172B10D7D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0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6B4C3-113A-4553-8B2D-172B10D7D3E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31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96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6CFDAD-46DB-45B0-A899-D08EFF7BFC06}"/>
              </a:ext>
            </a:extLst>
          </p:cNvPr>
          <p:cNvSpPr/>
          <p:nvPr userDrawn="1"/>
        </p:nvSpPr>
        <p:spPr>
          <a:xfrm>
            <a:off x="448887" y="5652655"/>
            <a:ext cx="2510444" cy="847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C4508FFB-3683-409E-BBF5-A67DB598F5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2" y="310878"/>
            <a:ext cx="2014259" cy="700612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D9B1DDE-43B8-4AD7-8102-AF512210D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984" y="1703324"/>
            <a:ext cx="10160000" cy="2223601"/>
          </a:xfrm>
        </p:spPr>
        <p:txBody>
          <a:bodyPr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 dirty="0"/>
              <a:t>Edit Title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65A9432-7E15-45CE-B424-AD58176CF9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984" y="4269020"/>
            <a:ext cx="10160000" cy="138363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 dirty="0"/>
              <a:t>Edit Subtitle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37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86CFDAD-46DB-45B0-A899-D08EFF7BFC06}"/>
              </a:ext>
            </a:extLst>
          </p:cNvPr>
          <p:cNvSpPr/>
          <p:nvPr userDrawn="1"/>
        </p:nvSpPr>
        <p:spPr>
          <a:xfrm>
            <a:off x="448887" y="5652655"/>
            <a:ext cx="2510444" cy="847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6A0E792B-7063-4AAF-AEA3-05542C591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2" y="310878"/>
            <a:ext cx="2014259" cy="70061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1453489-E689-4948-AAF1-5ED9E39E95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984" y="1703324"/>
            <a:ext cx="10160000" cy="2223601"/>
          </a:xfrm>
        </p:spPr>
        <p:txBody>
          <a:bodyPr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 dirty="0"/>
              <a:t>Edit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71A6EC4-91FF-4C66-A0E6-401B99F748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984" y="4269020"/>
            <a:ext cx="10160000" cy="138363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 dirty="0"/>
              <a:t>Edit Subtitle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19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969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381A7D0-E907-48AE-9C54-5EDA5D5CCE80}"/>
              </a:ext>
            </a:extLst>
          </p:cNvPr>
          <p:cNvSpPr/>
          <p:nvPr userDrawn="1"/>
        </p:nvSpPr>
        <p:spPr>
          <a:xfrm>
            <a:off x="8786553" y="5577840"/>
            <a:ext cx="2784764" cy="90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22BDF5C1-A5D9-4B51-98C7-1F73777EE5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386" y="227751"/>
            <a:ext cx="2014259" cy="700612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A34CAFFC-13E5-416D-A693-8401938EA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984" y="3066472"/>
            <a:ext cx="10160000" cy="1276089"/>
          </a:xfrm>
        </p:spPr>
        <p:txBody>
          <a:bodyPr/>
          <a:lstStyle>
            <a:lvl1pPr marL="0" indent="0" algn="ctr">
              <a:buNone/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4939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A5ECCE5-FACF-42E5-886C-EC73EE5D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292642"/>
            <a:ext cx="9152259" cy="563238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02A69C7E-0543-484D-83A3-7939BBD49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386" y="227751"/>
            <a:ext cx="2014259" cy="7006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5374E-2CCD-400E-B34B-D6BA5F6944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550" y="1191491"/>
            <a:ext cx="10782300" cy="5209309"/>
          </a:xfrm>
        </p:spPr>
        <p:txBody>
          <a:bodyPr/>
          <a:lstStyle>
            <a:lvl1pPr marL="228600" indent="-360000">
              <a:lnSpc>
                <a:spcPct val="120000"/>
              </a:lnSpc>
              <a:buFont typeface="Wingdings" panose="05000000000000000000" pitchFamily="2" charset="2"/>
              <a:buChar char="Ø"/>
              <a:defRPr b="0"/>
            </a:lvl1pPr>
            <a:lvl2pPr marL="6858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90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A5ECCE5-FACF-42E5-886C-EC73EE5D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292642"/>
            <a:ext cx="10845799" cy="563238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C68CE0-9BDB-4C28-8B21-8B582CBFFA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550" y="1191491"/>
            <a:ext cx="10782300" cy="5209309"/>
          </a:xfrm>
        </p:spPr>
        <p:txBody>
          <a:bodyPr/>
          <a:lstStyle>
            <a:lvl1pPr marL="228600" indent="-360000">
              <a:lnSpc>
                <a:spcPct val="120000"/>
              </a:lnSpc>
              <a:buFont typeface="Wingdings" panose="05000000000000000000" pitchFamily="2" charset="2"/>
              <a:buChar char="Ø"/>
              <a:defRPr b="0"/>
            </a:lvl1pPr>
            <a:lvl2pPr marL="6858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95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74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A9AA01-9B6D-4C53-821E-F8AC5A439D68}"/>
              </a:ext>
            </a:extLst>
          </p:cNvPr>
          <p:cNvSpPr/>
          <p:nvPr userDrawn="1"/>
        </p:nvSpPr>
        <p:spPr>
          <a:xfrm>
            <a:off x="9235440" y="5694219"/>
            <a:ext cx="2784764" cy="90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剪去单角的矩形 5">
            <a:extLst>
              <a:ext uri="{FF2B5EF4-FFF2-40B4-BE49-F238E27FC236}">
                <a16:creationId xmlns:a16="http://schemas.microsoft.com/office/drawing/2014/main" id="{165A8974-0BC9-4767-AC60-B62A4663DBA5}"/>
              </a:ext>
            </a:extLst>
          </p:cNvPr>
          <p:cNvSpPr/>
          <p:nvPr userDrawn="1"/>
        </p:nvSpPr>
        <p:spPr>
          <a:xfrm flipV="1">
            <a:off x="15" y="315443"/>
            <a:ext cx="626423" cy="493216"/>
          </a:xfrm>
          <a:prstGeom prst="snip1Rect">
            <a:avLst>
              <a:gd name="adj" fmla="val 39215"/>
            </a:avLst>
          </a:prstGeom>
          <a:solidFill>
            <a:srgbClr val="529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0" tIns="45690" rIns="91360" bIns="45690" rtlCol="0" anchor="ctr"/>
          <a:lstStyle/>
          <a:p>
            <a:pPr algn="ctr" defTabSz="913566"/>
            <a:endParaRPr lang="zh-CN" altLang="en-US" sz="19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9756406B-8F53-4B54-B0F2-45728E4248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386" y="227751"/>
            <a:ext cx="2014259" cy="700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19B07-28DE-458D-A1B3-9B49F8A4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292642"/>
            <a:ext cx="8517313" cy="563238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F7D5E1-9917-4CFD-9215-032C5958AD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550" y="1191491"/>
            <a:ext cx="10782300" cy="5209309"/>
          </a:xfrm>
        </p:spPr>
        <p:txBody>
          <a:bodyPr/>
          <a:lstStyle>
            <a:lvl1pPr marL="228600" indent="-360000">
              <a:lnSpc>
                <a:spcPct val="120000"/>
              </a:lnSpc>
              <a:buFont typeface="Wingdings" panose="05000000000000000000" pitchFamily="2" charset="2"/>
              <a:buChar char="Ø"/>
              <a:defRPr b="0"/>
            </a:lvl1pPr>
            <a:lvl2pPr marL="6858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83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74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A9AA01-9B6D-4C53-821E-F8AC5A439D68}"/>
              </a:ext>
            </a:extLst>
          </p:cNvPr>
          <p:cNvSpPr/>
          <p:nvPr userDrawn="1"/>
        </p:nvSpPr>
        <p:spPr>
          <a:xfrm>
            <a:off x="9235440" y="5694219"/>
            <a:ext cx="2784764" cy="90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剪去单角的矩形 5">
            <a:extLst>
              <a:ext uri="{FF2B5EF4-FFF2-40B4-BE49-F238E27FC236}">
                <a16:creationId xmlns:a16="http://schemas.microsoft.com/office/drawing/2014/main" id="{165A8974-0BC9-4767-AC60-B62A4663DBA5}"/>
              </a:ext>
            </a:extLst>
          </p:cNvPr>
          <p:cNvSpPr/>
          <p:nvPr userDrawn="1"/>
        </p:nvSpPr>
        <p:spPr>
          <a:xfrm flipV="1">
            <a:off x="15" y="315443"/>
            <a:ext cx="626423" cy="493216"/>
          </a:xfrm>
          <a:prstGeom prst="snip1Rect">
            <a:avLst>
              <a:gd name="adj" fmla="val 39215"/>
            </a:avLst>
          </a:prstGeom>
          <a:solidFill>
            <a:srgbClr val="529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0" tIns="45690" rIns="91360" bIns="45690" rtlCol="0" anchor="ctr"/>
          <a:lstStyle/>
          <a:p>
            <a:pPr algn="ctr" defTabSz="913566"/>
            <a:endParaRPr lang="zh-CN" altLang="en-US" sz="19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B3FDE1-9E3F-4E8E-A236-19C5925A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292642"/>
            <a:ext cx="8517313" cy="563238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11CFD4-FE66-42D6-BCDD-7562FE63DE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550" y="1191491"/>
            <a:ext cx="10782300" cy="5209309"/>
          </a:xfrm>
        </p:spPr>
        <p:txBody>
          <a:bodyPr/>
          <a:lstStyle>
            <a:lvl1pPr marL="228600" indent="-360000">
              <a:lnSpc>
                <a:spcPct val="120000"/>
              </a:lnSpc>
              <a:buFont typeface="Wingdings" panose="05000000000000000000" pitchFamily="2" charset="2"/>
              <a:buChar char="Ø"/>
              <a:defRPr b="0"/>
            </a:lvl1pPr>
            <a:lvl2pPr marL="6858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3600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815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871F6-7213-0749-8362-F2BA51CEE92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E17D8-73AE-034D-8C5D-2628745C4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5" r:id="rId4"/>
    <p:sldLayoutId id="2147483654" r:id="rId5"/>
    <p:sldLayoutId id="2147483652" r:id="rId6"/>
    <p:sldLayoutId id="214748365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4" y="1635016"/>
            <a:ext cx="10838572" cy="29668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75819" y="4815226"/>
            <a:ext cx="326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Yi Xu, Chongqing University</a:t>
            </a:r>
            <a:endParaRPr lang="en-US" altLang="zh-CN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36820" y="4815226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2023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endParaRPr lang="en-US" altLang="zh-CN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PA_淘宝店chenying0907 46"/>
          <p:cNvGrpSpPr/>
          <p:nvPr>
            <p:custDataLst>
              <p:tags r:id="rId1"/>
            </p:custDataLst>
          </p:nvPr>
        </p:nvGrpSpPr>
        <p:grpSpPr>
          <a:xfrm>
            <a:off x="3026407" y="4932943"/>
            <a:ext cx="117790" cy="133898"/>
            <a:chOff x="860978" y="3583766"/>
            <a:chExt cx="100336" cy="114060"/>
          </a:xfrm>
          <a:solidFill>
            <a:schemeClr val="bg1">
              <a:lumMod val="65000"/>
            </a:schemeClr>
          </a:solidFill>
        </p:grpSpPr>
        <p:sp>
          <p:nvSpPr>
            <p:cNvPr id="8" name="淘宝店chenying0907 12"/>
            <p:cNvSpPr>
              <a:spLocks noEditPoints="1"/>
            </p:cNvSpPr>
            <p:nvPr/>
          </p:nvSpPr>
          <p:spPr bwMode="auto">
            <a:xfrm>
              <a:off x="884050" y="3583766"/>
              <a:ext cx="53830" cy="5374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11 h 62"/>
                <a:gd name="T12" fmla="*/ 11 w 62"/>
                <a:gd name="T13" fmla="*/ 31 h 62"/>
                <a:gd name="T14" fmla="*/ 31 w 62"/>
                <a:gd name="T15" fmla="*/ 51 h 62"/>
                <a:gd name="T16" fmla="*/ 51 w 62"/>
                <a:gd name="T17" fmla="*/ 31 h 62"/>
                <a:gd name="T18" fmla="*/ 31 w 62"/>
                <a:gd name="T1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11"/>
                  </a:moveTo>
                  <a:cubicBezTo>
                    <a:pt x="20" y="11"/>
                    <a:pt x="11" y="20"/>
                    <a:pt x="11" y="31"/>
                  </a:cubicBezTo>
                  <a:cubicBezTo>
                    <a:pt x="11" y="42"/>
                    <a:pt x="20" y="51"/>
                    <a:pt x="31" y="51"/>
                  </a:cubicBezTo>
                  <a:cubicBezTo>
                    <a:pt x="42" y="51"/>
                    <a:pt x="51" y="42"/>
                    <a:pt x="51" y="31"/>
                  </a:cubicBezTo>
                  <a:cubicBezTo>
                    <a:pt x="51" y="20"/>
                    <a:pt x="42" y="11"/>
                    <a:pt x="31" y="11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淘宝店chenying0907 13"/>
            <p:cNvSpPr>
              <a:spLocks/>
            </p:cNvSpPr>
            <p:nvPr/>
          </p:nvSpPr>
          <p:spPr bwMode="auto">
            <a:xfrm>
              <a:off x="860978" y="3643355"/>
              <a:ext cx="100336" cy="54471"/>
            </a:xfrm>
            <a:custGeom>
              <a:avLst/>
              <a:gdLst>
                <a:gd name="T0" fmla="*/ 111 w 116"/>
                <a:gd name="T1" fmla="*/ 63 h 63"/>
                <a:gd name="T2" fmla="*/ 105 w 116"/>
                <a:gd name="T3" fmla="*/ 58 h 63"/>
                <a:gd name="T4" fmla="*/ 58 w 116"/>
                <a:gd name="T5" fmla="*/ 11 h 63"/>
                <a:gd name="T6" fmla="*/ 11 w 116"/>
                <a:gd name="T7" fmla="*/ 58 h 63"/>
                <a:gd name="T8" fmla="*/ 6 w 116"/>
                <a:gd name="T9" fmla="*/ 63 h 63"/>
                <a:gd name="T10" fmla="*/ 0 w 116"/>
                <a:gd name="T11" fmla="*/ 58 h 63"/>
                <a:gd name="T12" fmla="*/ 58 w 116"/>
                <a:gd name="T13" fmla="*/ 0 h 63"/>
                <a:gd name="T14" fmla="*/ 116 w 116"/>
                <a:gd name="T15" fmla="*/ 58 h 63"/>
                <a:gd name="T16" fmla="*/ 111 w 116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63">
                  <a:moveTo>
                    <a:pt x="111" y="63"/>
                  </a:moveTo>
                  <a:cubicBezTo>
                    <a:pt x="108" y="63"/>
                    <a:pt x="105" y="61"/>
                    <a:pt x="105" y="58"/>
                  </a:cubicBezTo>
                  <a:cubicBezTo>
                    <a:pt x="105" y="32"/>
                    <a:pt x="84" y="11"/>
                    <a:pt x="58" y="11"/>
                  </a:cubicBezTo>
                  <a:cubicBezTo>
                    <a:pt x="32" y="11"/>
                    <a:pt x="11" y="32"/>
                    <a:pt x="11" y="58"/>
                  </a:cubicBezTo>
                  <a:cubicBezTo>
                    <a:pt x="11" y="61"/>
                    <a:pt x="9" y="63"/>
                    <a:pt x="6" y="63"/>
                  </a:cubicBezTo>
                  <a:cubicBezTo>
                    <a:pt x="3" y="63"/>
                    <a:pt x="0" y="61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ubicBezTo>
                    <a:pt x="116" y="61"/>
                    <a:pt x="114" y="63"/>
                    <a:pt x="111" y="63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_淘宝店chenying0907 16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7338293" y="4918533"/>
            <a:ext cx="92272" cy="148308"/>
            <a:chOff x="4441" y="3144"/>
            <a:chExt cx="215" cy="345"/>
          </a:xfrm>
          <a:solidFill>
            <a:schemeClr val="bg1">
              <a:lumMod val="65000"/>
            </a:schemeClr>
          </a:solidFill>
        </p:grpSpPr>
        <p:sp>
          <p:nvSpPr>
            <p:cNvPr id="11" name="淘宝店chenying0907 17"/>
            <p:cNvSpPr>
              <a:spLocks noEditPoints="1"/>
            </p:cNvSpPr>
            <p:nvPr/>
          </p:nvSpPr>
          <p:spPr bwMode="auto">
            <a:xfrm>
              <a:off x="4474" y="3144"/>
              <a:ext cx="149" cy="253"/>
            </a:xfrm>
            <a:custGeom>
              <a:avLst/>
              <a:gdLst>
                <a:gd name="T0" fmla="*/ 31 w 63"/>
                <a:gd name="T1" fmla="*/ 107 h 107"/>
                <a:gd name="T2" fmla="*/ 63 w 63"/>
                <a:gd name="T3" fmla="*/ 78 h 107"/>
                <a:gd name="T4" fmla="*/ 63 w 63"/>
                <a:gd name="T5" fmla="*/ 29 h 107"/>
                <a:gd name="T6" fmla="*/ 31 w 63"/>
                <a:gd name="T7" fmla="*/ 0 h 107"/>
                <a:gd name="T8" fmla="*/ 0 w 63"/>
                <a:gd name="T9" fmla="*/ 29 h 107"/>
                <a:gd name="T10" fmla="*/ 0 w 63"/>
                <a:gd name="T11" fmla="*/ 78 h 107"/>
                <a:gd name="T12" fmla="*/ 31 w 63"/>
                <a:gd name="T13" fmla="*/ 107 h 107"/>
                <a:gd name="T14" fmla="*/ 10 w 63"/>
                <a:gd name="T15" fmla="*/ 29 h 107"/>
                <a:gd name="T16" fmla="*/ 31 w 63"/>
                <a:gd name="T17" fmla="*/ 10 h 107"/>
                <a:gd name="T18" fmla="*/ 53 w 63"/>
                <a:gd name="T19" fmla="*/ 29 h 107"/>
                <a:gd name="T20" fmla="*/ 53 w 63"/>
                <a:gd name="T21" fmla="*/ 78 h 107"/>
                <a:gd name="T22" fmla="*/ 31 w 63"/>
                <a:gd name="T23" fmla="*/ 97 h 107"/>
                <a:gd name="T24" fmla="*/ 10 w 63"/>
                <a:gd name="T25" fmla="*/ 78 h 107"/>
                <a:gd name="T26" fmla="*/ 10 w 63"/>
                <a:gd name="T27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7">
                  <a:moveTo>
                    <a:pt x="31" y="107"/>
                  </a:moveTo>
                  <a:cubicBezTo>
                    <a:pt x="49" y="107"/>
                    <a:pt x="63" y="94"/>
                    <a:pt x="63" y="78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13"/>
                    <a:pt x="49" y="0"/>
                    <a:pt x="31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4"/>
                    <a:pt x="14" y="107"/>
                    <a:pt x="31" y="107"/>
                  </a:cubicBezTo>
                  <a:close/>
                  <a:moveTo>
                    <a:pt x="10" y="29"/>
                  </a:moveTo>
                  <a:cubicBezTo>
                    <a:pt x="10" y="18"/>
                    <a:pt x="19" y="10"/>
                    <a:pt x="31" y="10"/>
                  </a:cubicBezTo>
                  <a:cubicBezTo>
                    <a:pt x="43" y="10"/>
                    <a:pt x="53" y="18"/>
                    <a:pt x="53" y="29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88"/>
                    <a:pt x="43" y="97"/>
                    <a:pt x="31" y="97"/>
                  </a:cubicBezTo>
                  <a:cubicBezTo>
                    <a:pt x="19" y="97"/>
                    <a:pt x="10" y="88"/>
                    <a:pt x="10" y="78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淘宝店chenying0907 18"/>
            <p:cNvSpPr>
              <a:spLocks/>
            </p:cNvSpPr>
            <p:nvPr/>
          </p:nvSpPr>
          <p:spPr bwMode="auto">
            <a:xfrm>
              <a:off x="4441" y="3267"/>
              <a:ext cx="215" cy="222"/>
            </a:xfrm>
            <a:custGeom>
              <a:avLst/>
              <a:gdLst>
                <a:gd name="T0" fmla="*/ 86 w 91"/>
                <a:gd name="T1" fmla="*/ 0 h 94"/>
                <a:gd name="T2" fmla="*/ 81 w 91"/>
                <a:gd name="T3" fmla="*/ 5 h 94"/>
                <a:gd name="T4" fmla="*/ 81 w 91"/>
                <a:gd name="T5" fmla="*/ 28 h 94"/>
                <a:gd name="T6" fmla="*/ 45 w 91"/>
                <a:gd name="T7" fmla="*/ 59 h 94"/>
                <a:gd name="T8" fmla="*/ 10 w 91"/>
                <a:gd name="T9" fmla="*/ 28 h 94"/>
                <a:gd name="T10" fmla="*/ 10 w 91"/>
                <a:gd name="T11" fmla="*/ 5 h 94"/>
                <a:gd name="T12" fmla="*/ 5 w 91"/>
                <a:gd name="T13" fmla="*/ 0 h 94"/>
                <a:gd name="T14" fmla="*/ 0 w 91"/>
                <a:gd name="T15" fmla="*/ 5 h 94"/>
                <a:gd name="T16" fmla="*/ 0 w 91"/>
                <a:gd name="T17" fmla="*/ 28 h 94"/>
                <a:gd name="T18" fmla="*/ 40 w 91"/>
                <a:gd name="T19" fmla="*/ 69 h 94"/>
                <a:gd name="T20" fmla="*/ 40 w 91"/>
                <a:gd name="T21" fmla="*/ 84 h 94"/>
                <a:gd name="T22" fmla="*/ 20 w 91"/>
                <a:gd name="T23" fmla="*/ 84 h 94"/>
                <a:gd name="T24" fmla="*/ 15 w 91"/>
                <a:gd name="T25" fmla="*/ 89 h 94"/>
                <a:gd name="T26" fmla="*/ 20 w 91"/>
                <a:gd name="T27" fmla="*/ 94 h 94"/>
                <a:gd name="T28" fmla="*/ 70 w 91"/>
                <a:gd name="T29" fmla="*/ 94 h 94"/>
                <a:gd name="T30" fmla="*/ 75 w 91"/>
                <a:gd name="T31" fmla="*/ 89 h 94"/>
                <a:gd name="T32" fmla="*/ 70 w 91"/>
                <a:gd name="T33" fmla="*/ 84 h 94"/>
                <a:gd name="T34" fmla="*/ 50 w 91"/>
                <a:gd name="T35" fmla="*/ 84 h 94"/>
                <a:gd name="T36" fmla="*/ 50 w 91"/>
                <a:gd name="T37" fmla="*/ 69 h 94"/>
                <a:gd name="T38" fmla="*/ 91 w 91"/>
                <a:gd name="T39" fmla="*/ 28 h 94"/>
                <a:gd name="T40" fmla="*/ 91 w 91"/>
                <a:gd name="T41" fmla="*/ 5 h 94"/>
                <a:gd name="T42" fmla="*/ 86 w 91"/>
                <a:gd name="T4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94">
                  <a:moveTo>
                    <a:pt x="86" y="0"/>
                  </a:moveTo>
                  <a:cubicBezTo>
                    <a:pt x="83" y="0"/>
                    <a:pt x="81" y="3"/>
                    <a:pt x="81" y="5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1" y="45"/>
                    <a:pt x="65" y="59"/>
                    <a:pt x="45" y="59"/>
                  </a:cubicBezTo>
                  <a:cubicBezTo>
                    <a:pt x="26" y="59"/>
                    <a:pt x="10" y="45"/>
                    <a:pt x="10" y="2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9"/>
                    <a:pt x="18" y="67"/>
                    <a:pt x="40" y="69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8" y="84"/>
                    <a:pt x="15" y="86"/>
                    <a:pt x="15" y="89"/>
                  </a:cubicBezTo>
                  <a:cubicBezTo>
                    <a:pt x="15" y="92"/>
                    <a:pt x="18" y="94"/>
                    <a:pt x="20" y="94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3" y="94"/>
                    <a:pt x="75" y="92"/>
                    <a:pt x="75" y="89"/>
                  </a:cubicBezTo>
                  <a:cubicBezTo>
                    <a:pt x="75" y="86"/>
                    <a:pt x="73" y="84"/>
                    <a:pt x="70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73" y="67"/>
                    <a:pt x="91" y="49"/>
                    <a:pt x="91" y="28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3"/>
                    <a:pt x="88" y="0"/>
                    <a:pt x="86" y="0"/>
                  </a:cubicBez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95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942" y="849754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Leading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Adaptive Leading Zeros Encoding Strategy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52942" y="1956138"/>
            <a:ext cx="2880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Pruning Strategies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0" y="2624502"/>
            <a:ext cx="7369763" cy="68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7" y="3388418"/>
            <a:ext cx="7226907" cy="7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0" y="4188334"/>
            <a:ext cx="5347561" cy="24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90" y="1034817"/>
            <a:ext cx="7291778" cy="23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96" y="3680273"/>
            <a:ext cx="7334672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04" y="773554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Leading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Adaptive Leading Zeros Encoding Strategy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76" y="0"/>
            <a:ext cx="5064620" cy="691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52942" y="2036857"/>
            <a:ext cx="4846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(1) Locally Best Rule Calculation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985189" y="2934541"/>
            <a:ext cx="58881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Locally Best Rule </a:t>
            </a:r>
            <a:r>
              <a:rPr lang="en-US" altLang="zh-CN" sz="2000" dirty="0" smtClean="0"/>
              <a:t>Algorithm</a:t>
            </a:r>
          </a:p>
          <a:p>
            <a:endParaRPr lang="en-US" altLang="zh-CN" sz="2000" dirty="0"/>
          </a:p>
          <a:p>
            <a:r>
              <a:rPr lang="pl-PL" altLang="zh-CN" sz="2000" i="1" dirty="0"/>
              <a:t>O</a:t>
            </a:r>
            <a:r>
              <a:rPr lang="pl-PL" altLang="zh-CN" sz="2000" dirty="0"/>
              <a:t>(</a:t>
            </a:r>
            <a:r>
              <a:rPr lang="pl-PL" altLang="zh-CN" sz="2000" i="1" dirty="0"/>
              <a:t>nz </a:t>
            </a:r>
            <a:r>
              <a:rPr lang="pl-PL" altLang="zh-CN" sz="2000" dirty="0"/>
              <a:t>×</a:t>
            </a:r>
            <a:r>
              <a:rPr lang="pl-PL" altLang="zh-CN" sz="2000" i="1" dirty="0"/>
              <a:t> min</a:t>
            </a:r>
            <a:r>
              <a:rPr lang="pl-PL" altLang="zh-CN" sz="2000" dirty="0"/>
              <a:t>(</a:t>
            </a:r>
            <a:r>
              <a:rPr lang="pl-PL" altLang="zh-CN" sz="2000" i="1" dirty="0"/>
              <a:t>z, nz </a:t>
            </a:r>
            <a:r>
              <a:rPr lang="pl-PL" altLang="zh-CN" sz="2000" dirty="0"/>
              <a:t>+ 1) ×</a:t>
            </a:r>
            <a:r>
              <a:rPr lang="pl-PL" altLang="zh-CN" sz="2000" i="1" dirty="0"/>
              <a:t> nz </a:t>
            </a:r>
            <a:r>
              <a:rPr lang="pl-PL" altLang="zh-CN" sz="2000" dirty="0"/>
              <a:t>× </a:t>
            </a:r>
            <a:r>
              <a:rPr lang="pl-PL" altLang="zh-CN" sz="2000" i="1" dirty="0"/>
              <a:t>64</a:t>
            </a:r>
            <a:r>
              <a:rPr lang="pl-PL" altLang="zh-CN" sz="2000" dirty="0"/>
              <a:t>)</a:t>
            </a:r>
            <a:r>
              <a:rPr lang="pl-PL" altLang="zh-CN" sz="2000" i="1" dirty="0"/>
              <a:t> </a:t>
            </a:r>
            <a:r>
              <a:rPr lang="pl-PL" altLang="zh-CN" sz="2000" dirty="0"/>
              <a:t>≈</a:t>
            </a:r>
            <a:r>
              <a:rPr lang="pl-PL" altLang="zh-CN" sz="2000" i="1" dirty="0"/>
              <a:t> O</a:t>
            </a:r>
            <a:r>
              <a:rPr lang="pl-PL" altLang="zh-CN" sz="2000" dirty="0"/>
              <a:t>(64 × </a:t>
            </a:r>
            <a:r>
              <a:rPr lang="pl-PL" altLang="zh-CN" sz="2000" i="1" dirty="0" smtClean="0"/>
              <a:t>nz</a:t>
            </a:r>
            <a:r>
              <a:rPr lang="pl-PL" altLang="zh-CN" sz="2000" baseline="30000" dirty="0" smtClean="0"/>
              <a:t>3</a:t>
            </a:r>
            <a:r>
              <a:rPr lang="pl-PL" altLang="zh-CN" sz="2000" dirty="0"/>
              <a:t>)</a:t>
            </a:r>
            <a:endParaRPr lang="zh-CN" altLang="en-US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03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04" y="773554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Leading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Adaptive Leading Zeros Encoding Strategy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30203" y="2036857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(2) </a:t>
            </a:r>
            <a:r>
              <a:rPr lang="en-US" altLang="zh-CN" sz="2400" dirty="0" smtClean="0"/>
              <a:t>Globally </a:t>
            </a:r>
            <a:r>
              <a:rPr lang="en-US" altLang="zh-CN" sz="2400" dirty="0"/>
              <a:t>Best Rule Calculation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30203" y="3178350"/>
            <a:ext cx="63714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Opt I: Exponential Values Only</a:t>
            </a:r>
          </a:p>
          <a:p>
            <a:r>
              <a:rPr lang="en-US" altLang="zh-CN" sz="2000" dirty="0"/>
              <a:t>Opt II: Skipping Some Exponential Values.</a:t>
            </a:r>
          </a:p>
          <a:p>
            <a:r>
              <a:rPr lang="en-US" altLang="zh-CN" sz="2000" dirty="0"/>
              <a:t>Opt III: Presentation Cost Pruning.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30203" y="4634841"/>
            <a:ext cx="2133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O(64 × </a:t>
            </a:r>
            <a:r>
              <a:rPr lang="en-US" altLang="zh-CN" sz="2000" i="1" dirty="0" smtClean="0"/>
              <a:t>nz</a:t>
            </a:r>
            <a:r>
              <a:rPr lang="en-US" altLang="zh-CN" sz="2000" baseline="30000" dirty="0" smtClean="0"/>
              <a:t>3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× 6)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3" y="1962014"/>
            <a:ext cx="653800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04" y="773554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Leading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Adaptive Leading Zeros Encoding Strategy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30203" y="2036857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(1) </a:t>
            </a:r>
            <a:r>
              <a:rPr lang="en-US" altLang="zh-CN" sz="2400" dirty="0" smtClean="0"/>
              <a:t>Globally </a:t>
            </a:r>
            <a:r>
              <a:rPr lang="en-US" altLang="zh-CN" sz="2400" dirty="0"/>
              <a:t>Best Rule Calculation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3" y="2746865"/>
            <a:ext cx="5319330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04" y="773554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Leading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Adaptive Leading Zeros Encoding Strategy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30203" y="2036857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(1) </a:t>
            </a:r>
            <a:r>
              <a:rPr lang="en-US" altLang="zh-CN" sz="2400" dirty="0" smtClean="0"/>
              <a:t>Globally </a:t>
            </a:r>
            <a:r>
              <a:rPr lang="en-US" altLang="zh-CN" sz="2400" dirty="0"/>
              <a:t>Best Rule Calculation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5" y="2591533"/>
            <a:ext cx="5459341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3" y="2653080"/>
            <a:ext cx="5776595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12" y="621514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Center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its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1" y="3444397"/>
            <a:ext cx="6552000" cy="30966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3647" y="1284991"/>
            <a:ext cx="1074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In case that Elf </a:t>
            </a:r>
            <a:r>
              <a:rPr lang="en-US" altLang="zh-CN" dirty="0"/>
              <a:t>can </a:t>
            </a:r>
            <a:r>
              <a:rPr lang="en-US" altLang="zh-CN" dirty="0" smtClean="0"/>
              <a:t>only </a:t>
            </a:r>
            <a:r>
              <a:rPr lang="en-US" altLang="zh-CN" dirty="0"/>
              <a:t>erase a small number of last few bits, </a:t>
            </a:r>
            <a:r>
              <a:rPr lang="en-US" altLang="zh-CN" dirty="0" smtClean="0"/>
              <a:t>it results </a:t>
            </a:r>
            <a:r>
              <a:rPr lang="en-US" altLang="zh-CN" dirty="0"/>
              <a:t>in a large number of center bits, so it always requires 6 bits to encode </a:t>
            </a:r>
            <a:r>
              <a:rPr lang="en-US" altLang="zh-CN" i="1" dirty="0" err="1"/>
              <a:t>center</a:t>
            </a:r>
            <a:r>
              <a:rPr lang="en-US" altLang="zh-CN" i="1" baseline="-25000" dirty="0" err="1"/>
              <a:t>t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/>
              <a:t>A</a:t>
            </a:r>
            <a:r>
              <a:rPr lang="en-US" altLang="zh-CN" dirty="0" smtClean="0"/>
              <a:t>s </a:t>
            </a:r>
            <a:r>
              <a:rPr lang="en-US" altLang="zh-CN" dirty="0"/>
              <a:t>it requires for an extra bit to distinguish between the two cases (i.e., </a:t>
            </a:r>
            <a:r>
              <a:rPr lang="en-US" altLang="zh-CN" dirty="0" smtClean="0"/>
              <a:t>"</a:t>
            </a:r>
            <a:r>
              <a:rPr lang="en-US" altLang="zh-CN" dirty="0"/>
              <a:t> </a:t>
            </a:r>
            <a:r>
              <a:rPr lang="en-US" altLang="zh-CN" i="1" dirty="0" err="1"/>
              <a:t>center</a:t>
            </a:r>
            <a:r>
              <a:rPr lang="en-US" altLang="zh-CN" i="1" baseline="-25000" dirty="0" err="1"/>
              <a:t>t</a:t>
            </a:r>
            <a:r>
              <a:rPr lang="en-US" altLang="zh-CN" i="1" baseline="-25000" dirty="0"/>
              <a:t> </a:t>
            </a:r>
            <a:r>
              <a:rPr lang="en-US" altLang="zh-CN" dirty="0" smtClean="0"/>
              <a:t>≤ </a:t>
            </a:r>
            <a:r>
              <a:rPr lang="en-US" altLang="zh-CN" dirty="0"/>
              <a:t>16" and </a:t>
            </a:r>
            <a:r>
              <a:rPr lang="en-US" altLang="zh-CN" dirty="0" smtClean="0"/>
              <a:t>"</a:t>
            </a:r>
            <a:r>
              <a:rPr lang="en-US" altLang="zh-CN" dirty="0"/>
              <a:t> </a:t>
            </a:r>
            <a:r>
              <a:rPr lang="en-US" altLang="zh-CN" i="1" dirty="0" err="1"/>
              <a:t>center</a:t>
            </a:r>
            <a:r>
              <a:rPr lang="en-US" altLang="zh-CN" i="1" baseline="-25000" dirty="0" err="1"/>
              <a:t>t</a:t>
            </a:r>
            <a:r>
              <a:rPr lang="en-US" altLang="zh-CN" dirty="0" smtClean="0"/>
              <a:t> </a:t>
            </a:r>
            <a:r>
              <a:rPr lang="en-US" altLang="zh-CN" dirty="0"/>
              <a:t>&gt; 16"), it </a:t>
            </a:r>
            <a:r>
              <a:rPr lang="en-US" altLang="zh-CN" dirty="0" smtClean="0"/>
              <a:t>occupies </a:t>
            </a:r>
            <a:r>
              <a:rPr lang="en-US" altLang="zh-CN" dirty="0"/>
              <a:t>as many as 5 or 7 bits to encode </a:t>
            </a:r>
            <a:r>
              <a:rPr lang="en-US" altLang="zh-CN" i="1" dirty="0" err="1"/>
              <a:t>center</a:t>
            </a:r>
            <a:r>
              <a:rPr lang="en-US" altLang="zh-CN" i="1" baseline="-25000" dirty="0" err="1"/>
              <a:t>t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等腰三角形 5"/>
          <p:cNvSpPr/>
          <p:nvPr/>
        </p:nvSpPr>
        <p:spPr>
          <a:xfrm>
            <a:off x="555375" y="1321152"/>
            <a:ext cx="208271" cy="236188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575891" y="1901124"/>
            <a:ext cx="208271" cy="236188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5891" y="815420"/>
            <a:ext cx="19571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Shortcomings: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763647" y="2883822"/>
            <a:ext cx="323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/>
              <a:t>center</a:t>
            </a:r>
            <a:r>
              <a:rPr lang="en-US" altLang="zh-CN" i="1" baseline="-25000" dirty="0" err="1"/>
              <a:t>t</a:t>
            </a:r>
            <a:r>
              <a:rPr lang="en-US" altLang="zh-CN" i="1" dirty="0" smtClean="0"/>
              <a:t> </a:t>
            </a:r>
            <a:r>
              <a:rPr lang="en-US" altLang="zh-CN" i="1" dirty="0"/>
              <a:t>= </a:t>
            </a:r>
            <a:r>
              <a:rPr lang="en-US" altLang="zh-CN" dirty="0"/>
              <a:t>64</a:t>
            </a:r>
            <a:r>
              <a:rPr lang="en-US" altLang="zh-CN" i="1" dirty="0"/>
              <a:t> − </a:t>
            </a:r>
            <a:r>
              <a:rPr lang="en-US" altLang="zh-CN" i="1" dirty="0" err="1"/>
              <a:t>lead</a:t>
            </a:r>
            <a:r>
              <a:rPr lang="en-US" altLang="zh-CN" i="1" baseline="-25000" dirty="0" err="1"/>
              <a:t>t</a:t>
            </a:r>
            <a:r>
              <a:rPr lang="en-US" altLang="zh-CN" i="1" dirty="0"/>
              <a:t> − </a:t>
            </a:r>
            <a:r>
              <a:rPr lang="en-US" altLang="zh-CN" i="1" dirty="0" err="1"/>
              <a:t>trail</a:t>
            </a:r>
            <a:r>
              <a:rPr lang="en-US" altLang="zh-CN" i="1" baseline="-25000" dirty="0" err="1"/>
              <a:t>t</a:t>
            </a:r>
            <a:endParaRPr lang="zh-CN" altLang="en-US" i="1" baseline="-25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602" y="2754000"/>
            <a:ext cx="4073586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12" y="855975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Sharing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ondition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30" y="1636639"/>
            <a:ext cx="7095189" cy="406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1340" y="1126372"/>
            <a:ext cx="7725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Flag Codes Reassignment &amp; Sharing Condition Adaptation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1663" y="2087719"/>
            <a:ext cx="35462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selection of flag codes might be suboptimal, because it ignores the frequency of each case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S</a:t>
            </a:r>
            <a:r>
              <a:rPr lang="en-US" altLang="zh-CN" dirty="0" smtClean="0"/>
              <a:t>ince </a:t>
            </a:r>
            <a:r>
              <a:rPr lang="en-US" altLang="zh-CN" dirty="0"/>
              <a:t>we utilize the adaptive bits for </a:t>
            </a:r>
            <a:r>
              <a:rPr lang="en-US" altLang="zh-CN" i="1" dirty="0" err="1"/>
              <a:t>lead</a:t>
            </a:r>
            <a:r>
              <a:rPr lang="en-US" altLang="zh-CN" i="1" baseline="-25000" dirty="0" err="1"/>
              <a:t>t</a:t>
            </a:r>
            <a:r>
              <a:rPr lang="en-US" altLang="zh-CN" dirty="0"/>
              <a:t> and </a:t>
            </a:r>
            <a:r>
              <a:rPr lang="en-US" altLang="zh-CN" i="1" dirty="0" err="1"/>
              <a:t>trail</a:t>
            </a:r>
            <a:r>
              <a:rPr lang="en-US" altLang="zh-CN" i="1" baseline="-25000" dirty="0" err="1"/>
              <a:t>t</a:t>
            </a:r>
            <a:r>
              <a:rPr lang="en-US" altLang="zh-CN" dirty="0"/>
              <a:t>, the condition C adopted by Elf may be not suitable for our scenarios.</a:t>
            </a:r>
            <a:endParaRPr lang="zh-CN" altLang="en-US" dirty="0"/>
          </a:p>
        </p:txBody>
      </p:sp>
      <p:sp>
        <p:nvSpPr>
          <p:cNvPr id="8" name="等腰三角形 7"/>
          <p:cNvSpPr/>
          <p:nvPr/>
        </p:nvSpPr>
        <p:spPr>
          <a:xfrm>
            <a:off x="527441" y="2147629"/>
            <a:ext cx="208271" cy="236188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526067" y="3518880"/>
            <a:ext cx="208271" cy="236188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6067" y="1639377"/>
            <a:ext cx="178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Shortcomings: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99685" y="2524539"/>
            <a:ext cx="2302794" cy="63610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077991" y="3949478"/>
            <a:ext cx="2302794" cy="76730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3" y="1018371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treaming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cenarios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xtension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0" y="1694490"/>
            <a:ext cx="7050001" cy="169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0" y="3784944"/>
            <a:ext cx="7699584" cy="262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13431" y="1801826"/>
            <a:ext cx="38744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For </a:t>
            </a:r>
            <a:r>
              <a:rPr lang="en-US" altLang="zh-CN" dirty="0"/>
              <a:t>both leading zeros and trailing zeros, their distributions are much more similar in the same dataset than </a:t>
            </a:r>
            <a:r>
              <a:rPr lang="en-US" altLang="zh-CN" dirty="0" smtClean="0"/>
              <a:t>in different </a:t>
            </a:r>
            <a:r>
              <a:rPr lang="en-US" altLang="zh-CN" dirty="0"/>
              <a:t>datasets.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8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3" y="168448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>Experiments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Overall Comparison with Baselines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8860" y="1479512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930" y="1219034"/>
            <a:ext cx="8172000" cy="43688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46487" y="1391033"/>
            <a:ext cx="2379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  <a:cs typeface="+mn-ea"/>
                <a:sym typeface="+mn-lt"/>
              </a:rPr>
              <a:t>Compression </a:t>
            </a:r>
            <a:r>
              <a:rPr lang="en-US" altLang="zh-CN" dirty="0">
                <a:latin typeface="+mn-ea"/>
                <a:cs typeface="+mn-ea"/>
                <a:sym typeface="+mn-lt"/>
              </a:rPr>
              <a:t>Ratio</a:t>
            </a:r>
            <a:r>
              <a:rPr lang="zh-CN" altLang="en-US" dirty="0">
                <a:latin typeface="+mn-ea"/>
                <a:cs typeface="+mn-ea"/>
                <a:sym typeface="+mn-lt"/>
              </a:rPr>
              <a:t/>
            </a:r>
            <a:br>
              <a:rPr lang="zh-CN" altLang="en-US" dirty="0">
                <a:latin typeface="+mn-ea"/>
                <a:cs typeface="+mn-ea"/>
                <a:sym typeface="+mn-lt"/>
              </a:rPr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29094" y="2203129"/>
            <a:ext cx="47595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  <a:cs typeface="+mn-ea"/>
                <a:sym typeface="+mn-lt"/>
              </a:rPr>
              <a:t>C</a:t>
            </a:r>
            <a:r>
              <a:rPr lang="en-US" altLang="zh-CN" dirty="0" smtClean="0">
                <a:latin typeface="+mn-ea"/>
                <a:cs typeface="+mn-ea"/>
                <a:sym typeface="+mn-lt"/>
              </a:rPr>
              <a:t>ompared </a:t>
            </a:r>
            <a:r>
              <a:rPr lang="en-US" altLang="zh-CN" dirty="0">
                <a:latin typeface="+mn-ea"/>
                <a:cs typeface="+mn-ea"/>
                <a:sym typeface="+mn-lt"/>
              </a:rPr>
              <a:t>with Elf</a:t>
            </a:r>
            <a:r>
              <a:rPr lang="en-US" altLang="zh-CN" dirty="0" smtClean="0">
                <a:latin typeface="+mn-ea"/>
                <a:cs typeface="+mn-ea"/>
                <a:sym typeface="+mn-lt"/>
              </a:rPr>
              <a:t>+(best streaming competitor</a:t>
            </a:r>
            <a:r>
              <a:rPr lang="en-US" altLang="zh-CN" dirty="0">
                <a:latin typeface="+mn-ea"/>
                <a:cs typeface="+mn-ea"/>
                <a:sym typeface="+mn-lt"/>
              </a:rPr>
              <a:t>):</a:t>
            </a:r>
            <a:br>
              <a:rPr lang="en-US" altLang="zh-CN" dirty="0">
                <a:latin typeface="+mn-ea"/>
                <a:cs typeface="+mn-ea"/>
                <a:sym typeface="+mn-lt"/>
              </a:rPr>
            </a:br>
            <a:r>
              <a:rPr lang="en-US" altLang="zh-CN" dirty="0" err="1">
                <a:latin typeface="+mn-ea"/>
                <a:cs typeface="+mn-ea"/>
                <a:sym typeface="+mn-lt"/>
              </a:rPr>
              <a:t>SElf</a:t>
            </a:r>
            <a:r>
              <a:rPr lang="en-US" altLang="zh-CN" dirty="0">
                <a:latin typeface="+mn-ea"/>
                <a:cs typeface="+mn-ea"/>
                <a:sym typeface="+mn-lt"/>
              </a:rPr>
              <a:t>∗ improve 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10.27%</a:t>
            </a:r>
            <a:r>
              <a:rPr lang="en-US" altLang="zh-CN" dirty="0">
                <a:latin typeface="+mn-ea"/>
                <a:cs typeface="+mn-ea"/>
                <a:sym typeface="+mn-lt"/>
              </a:rPr>
              <a:t> and 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7.8% </a:t>
            </a:r>
            <a:r>
              <a:rPr lang="en-US" altLang="zh-CN" dirty="0" smtClean="0">
                <a:latin typeface="+mn-ea"/>
                <a:cs typeface="+mn-ea"/>
                <a:sym typeface="+mn-lt"/>
              </a:rPr>
              <a:t>compression ratio </a:t>
            </a:r>
            <a:r>
              <a:rPr lang="en-US" altLang="zh-CN" dirty="0">
                <a:latin typeface="+mn-ea"/>
                <a:cs typeface="+mn-ea"/>
                <a:sym typeface="+mn-lt"/>
              </a:rPr>
              <a:t>for time and non-time series.</a:t>
            </a:r>
            <a:r>
              <a:rPr lang="zh-CN" altLang="en-US" dirty="0">
                <a:latin typeface="+mn-ea"/>
                <a:cs typeface="+mn-ea"/>
                <a:sym typeface="+mn-lt"/>
              </a:rPr>
              <a:t/>
            </a:r>
            <a:br>
              <a:rPr lang="zh-CN" altLang="en-US" dirty="0">
                <a:latin typeface="+mn-ea"/>
                <a:cs typeface="+mn-ea"/>
                <a:sym typeface="+mn-lt"/>
              </a:rPr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29094" y="3811339"/>
            <a:ext cx="4821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ompared </a:t>
            </a:r>
            <a:r>
              <a:rPr lang="en-US" altLang="zh-CN" dirty="0"/>
              <a:t>with </a:t>
            </a:r>
            <a:r>
              <a:rPr lang="en-US" altLang="zh-CN" dirty="0" err="1" smtClean="0"/>
              <a:t>Xz</a:t>
            </a:r>
            <a:r>
              <a:rPr lang="en-US" altLang="zh-CN" dirty="0" smtClean="0"/>
              <a:t>(best batch competitor):</a:t>
            </a:r>
          </a:p>
          <a:p>
            <a:r>
              <a:rPr lang="en-US" altLang="zh-CN" dirty="0" smtClean="0">
                <a:latin typeface="+mn-ea"/>
                <a:cs typeface="+mn-ea"/>
                <a:sym typeface="+mn-lt"/>
              </a:rPr>
              <a:t>Elf</a:t>
            </a:r>
            <a:r>
              <a:rPr lang="en-US" altLang="zh-CN" dirty="0">
                <a:latin typeface="+mn-ea"/>
                <a:cs typeface="+mn-ea"/>
                <a:sym typeface="+mn-lt"/>
              </a:rPr>
              <a:t>∗ improve 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13.3%</a:t>
            </a:r>
            <a:r>
              <a:rPr lang="en-US" altLang="zh-CN" dirty="0">
                <a:latin typeface="+mn-ea"/>
                <a:cs typeface="+mn-ea"/>
                <a:sym typeface="+mn-lt"/>
              </a:rPr>
              <a:t> and 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6.6%</a:t>
            </a:r>
            <a:r>
              <a:rPr lang="en-US" altLang="zh-CN" dirty="0">
                <a:latin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latin typeface="+mn-ea"/>
                <a:cs typeface="+mn-ea"/>
                <a:sym typeface="+mn-lt"/>
              </a:rPr>
              <a:t>compression </a:t>
            </a:r>
            <a:r>
              <a:rPr lang="en-US" altLang="zh-CN" dirty="0">
                <a:latin typeface="+mn-ea"/>
                <a:cs typeface="+mn-ea"/>
                <a:sym typeface="+mn-lt"/>
              </a:rPr>
              <a:t>ratio</a:t>
            </a:r>
            <a:r>
              <a:rPr lang="en-US" altLang="zh-CN" dirty="0" smtClean="0">
                <a:latin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ea"/>
                <a:cs typeface="+mn-ea"/>
                <a:sym typeface="+mn-lt"/>
              </a:rPr>
              <a:t>for time </a:t>
            </a:r>
            <a:r>
              <a:rPr lang="en-US" altLang="zh-CN" dirty="0" smtClean="0">
                <a:latin typeface="+mn-ea"/>
                <a:cs typeface="+mn-ea"/>
                <a:sym typeface="+mn-lt"/>
              </a:rPr>
              <a:t>and </a:t>
            </a:r>
            <a:r>
              <a:rPr lang="en-US" altLang="zh-CN" dirty="0">
                <a:latin typeface="+mn-ea"/>
                <a:cs typeface="+mn-ea"/>
                <a:sym typeface="+mn-lt"/>
              </a:rPr>
              <a:t>non-time </a:t>
            </a:r>
            <a:r>
              <a:rPr lang="en-US" altLang="zh-CN" dirty="0" smtClean="0">
                <a:latin typeface="+mn-ea"/>
                <a:cs typeface="+mn-ea"/>
                <a:sym typeface="+mn-lt"/>
              </a:rPr>
              <a:t>series.</a:t>
            </a:r>
            <a:r>
              <a:rPr lang="zh-CN" altLang="en-US" dirty="0">
                <a:latin typeface="+mn-ea"/>
                <a:cs typeface="+mn-ea"/>
                <a:sym typeface="+mn-lt"/>
              </a:rPr>
              <a:t/>
            </a:r>
            <a:br>
              <a:rPr lang="zh-CN" altLang="en-US" dirty="0">
                <a:latin typeface="+mn-ea"/>
                <a:cs typeface="+mn-ea"/>
                <a:sym typeface="+mn-lt"/>
              </a:rPr>
            </a:br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>
            <a:off x="7596000" y="1479512"/>
            <a:ext cx="205254" cy="173889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55" y="5853444"/>
            <a:ext cx="11424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When considering the compression ratio, compression time and decompression time comprehensively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SElf</a:t>
            </a:r>
            <a:r>
              <a:rPr lang="en-US" altLang="zh-CN" dirty="0"/>
              <a:t>∗ and Elf∗ can usually achieve remarkable performance.</a:t>
            </a:r>
            <a:endParaRPr lang="zh-CN" altLang="en-US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334002" y="2266836"/>
            <a:ext cx="442741" cy="164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76743" y="2283262"/>
            <a:ext cx="0" cy="224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334002" y="2507756"/>
            <a:ext cx="442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334002" y="2266836"/>
            <a:ext cx="0" cy="2409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34002" y="2546084"/>
            <a:ext cx="0" cy="1697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334002" y="2715823"/>
            <a:ext cx="442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776743" y="2546084"/>
            <a:ext cx="0" cy="1697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334002" y="2546084"/>
            <a:ext cx="442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2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Background</a:t>
            </a:r>
            <a:endParaRPr lang="en-US" altLang="zh-CN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Explosion of Floating-Point Time Series Data in a Streaming Fashion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                                      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88" y="2431809"/>
            <a:ext cx="3042119" cy="1584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24668" y="5300917"/>
            <a:ext cx="9085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The Complexity of Underlying Structure of Floating-point Values in Time Series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462220" y="2915328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0.5TB data/flight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2088" y="4459850"/>
            <a:ext cx="8757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Lossless Time Series Compression Plays </a:t>
            </a:r>
            <a:r>
              <a:rPr lang="en-US" altLang="zh-CN" sz="2000" dirty="0"/>
              <a:t>a </a:t>
            </a:r>
            <a:r>
              <a:rPr lang="en-US" altLang="zh-CN" sz="2000" dirty="0" smtClean="0"/>
              <a:t>Fundamental Role </a:t>
            </a:r>
            <a:r>
              <a:rPr lang="en-US" altLang="zh-CN" sz="2000" dirty="0"/>
              <a:t>in a </a:t>
            </a:r>
            <a:r>
              <a:rPr lang="en-US" altLang="zh-CN" sz="2000" dirty="0" smtClean="0"/>
              <a:t>Wide Range </a:t>
            </a:r>
            <a:r>
              <a:rPr lang="en-US" altLang="zh-CN" sz="2000" dirty="0"/>
              <a:t>of </a:t>
            </a:r>
            <a:r>
              <a:rPr lang="en-US" altLang="zh-CN" sz="2000" dirty="0" smtClean="0"/>
              <a:t>Critical Scenarios</a:t>
            </a:r>
            <a:endParaRPr lang="zh-CN" altLang="en-US" sz="2000" dirty="0"/>
          </a:p>
        </p:txBody>
      </p:sp>
      <p:sp>
        <p:nvSpPr>
          <p:cNvPr id="8" name="等腰三角形 7"/>
          <p:cNvSpPr/>
          <p:nvPr/>
        </p:nvSpPr>
        <p:spPr>
          <a:xfrm>
            <a:off x="940588" y="1533997"/>
            <a:ext cx="208271" cy="236188"/>
          </a:xfrm>
          <a:prstGeom prst="triangle">
            <a:avLst/>
          </a:prstGeom>
          <a:solidFill>
            <a:srgbClr val="2C6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980126" y="4529243"/>
            <a:ext cx="208271" cy="236188"/>
          </a:xfrm>
          <a:prstGeom prst="triangle">
            <a:avLst/>
          </a:prstGeom>
          <a:solidFill>
            <a:srgbClr val="2C6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950017" y="5343997"/>
            <a:ext cx="208271" cy="236188"/>
          </a:xfrm>
          <a:prstGeom prst="triangle">
            <a:avLst/>
          </a:prstGeom>
          <a:solidFill>
            <a:srgbClr val="2C6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3" y="168448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>Experiments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1" y="866501"/>
            <a:ext cx="5477115" cy="558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15305" y="1925323"/>
            <a:ext cx="2611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1) Compression </a:t>
            </a:r>
            <a:r>
              <a:rPr lang="en-US" altLang="zh-CN" dirty="0" smtClean="0"/>
              <a:t>Ratio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47365" y="2573105"/>
            <a:ext cx="257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2) Compression </a:t>
            </a:r>
            <a:r>
              <a:rPr lang="en-US" altLang="zh-CN" dirty="0" smtClean="0"/>
              <a:t>Time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47365" y="3197387"/>
            <a:ext cx="2848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3) Decompression </a:t>
            </a:r>
            <a:r>
              <a:rPr lang="en-US" altLang="zh-CN" dirty="0" smtClean="0"/>
              <a:t>Time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70111" y="1278992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Ablation Experiments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94390" y="3973343"/>
            <a:ext cx="563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Verify </a:t>
            </a:r>
            <a:r>
              <a:rPr lang="en-US" altLang="zh-CN" dirty="0"/>
              <a:t>the effectiveness of the optimizations for leading zeros, center bits and sharing condition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62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3" y="168448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>Experiments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5" y="996968"/>
            <a:ext cx="6026198" cy="558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35616" y="1325158"/>
            <a:ext cx="5802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When </a:t>
            </a:r>
            <a:r>
              <a:rPr lang="en-US" altLang="zh-CN" dirty="0"/>
              <a:t>the block size is small, Elf∗ usually performs the best among all compared algorithms. When the block size is large, Elf∗ is still one of the most competitive algorithms.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45982" y="4145616"/>
            <a:ext cx="51464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 our datasets, the window size of 1,000 can ensure a good compression performance for </a:t>
            </a:r>
            <a:r>
              <a:rPr lang="en-US" altLang="zh-CN" dirty="0" err="1"/>
              <a:t>SElf</a:t>
            </a:r>
            <a:r>
              <a:rPr lang="en-US" altLang="zh-CN" dirty="0"/>
              <a:t>∗.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65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sp>
        <p:nvSpPr>
          <p:cNvPr id="8" name="PA_淘宝店chenying0907 11"/>
          <p:cNvSpPr/>
          <p:nvPr>
            <p:custDataLst>
              <p:tags r:id="rId1"/>
            </p:custDataLst>
          </p:nvPr>
        </p:nvSpPr>
        <p:spPr>
          <a:xfrm>
            <a:off x="1577224" y="1359391"/>
            <a:ext cx="8076257" cy="3960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THANK </a:t>
            </a:r>
            <a:r>
              <a:rPr lang="en-US" altLang="zh-CN" sz="5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YOU</a:t>
            </a:r>
            <a:endParaRPr lang="zh-CN" altLang="en-US" sz="5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557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Background</a:t>
            </a:r>
            <a:endParaRPr lang="en-US" altLang="zh-CN" sz="36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240919"/>
            <a:ext cx="5393968" cy="338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10" y="1283953"/>
            <a:ext cx="5522797" cy="2664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2323" y="5638002"/>
            <a:ext cx="9806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The encoding strategies of Elf still leave much room for improvement.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6320655" y="4129427"/>
            <a:ext cx="4697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 is "</a:t>
            </a:r>
            <a:r>
              <a:rPr lang="en-US" altLang="zh-CN" i="1" dirty="0" err="1"/>
              <a:t>lead</a:t>
            </a:r>
            <a:r>
              <a:rPr lang="en-US" altLang="zh-CN" i="1" baseline="-25000" dirty="0" err="1"/>
              <a:t>t</a:t>
            </a:r>
            <a:r>
              <a:rPr lang="en-US" altLang="zh-CN" dirty="0"/>
              <a:t> =</a:t>
            </a:r>
            <a:r>
              <a:rPr lang="en-US" altLang="zh-CN" i="1" dirty="0"/>
              <a:t>lead</a:t>
            </a:r>
            <a:r>
              <a:rPr lang="en-US" altLang="zh-CN" i="1" baseline="-25000" dirty="0"/>
              <a:t>t</a:t>
            </a:r>
            <a:r>
              <a:rPr lang="en-US" altLang="zh-CN" dirty="0"/>
              <a:t>−1 and </a:t>
            </a:r>
            <a:r>
              <a:rPr lang="en-US" altLang="zh-CN" i="1" dirty="0" err="1"/>
              <a:t>trail</a:t>
            </a:r>
            <a:r>
              <a:rPr lang="en-US" altLang="zh-CN" i="1" baseline="-25000" dirty="0" err="1"/>
              <a:t>t</a:t>
            </a:r>
            <a:r>
              <a:rPr lang="en-US" altLang="zh-CN" dirty="0"/>
              <a:t> ≥ </a:t>
            </a:r>
            <a:r>
              <a:rPr lang="en-US" altLang="zh-CN" i="1" dirty="0"/>
              <a:t>trail</a:t>
            </a:r>
            <a:r>
              <a:rPr lang="en-US" altLang="zh-CN" i="1" baseline="-25000" dirty="0"/>
              <a:t>t</a:t>
            </a:r>
            <a:r>
              <a:rPr lang="en-US" altLang="zh-CN" dirty="0"/>
              <a:t>−1"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4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43" y="963129"/>
            <a:ext cx="11284160" cy="58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0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Preliminaries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987" y="1608799"/>
            <a:ext cx="6199201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reliminaries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6" y="1264442"/>
            <a:ext cx="11059647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2" y="685631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Leading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2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Existing Solutions for Encoding Leading Zeros</a:t>
            </a: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8" y="3063375"/>
            <a:ext cx="4617009" cy="194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00" y="2985513"/>
            <a:ext cx="4682569" cy="2016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33120" y="2165646"/>
            <a:ext cx="9026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Approximation Rule, Approximation Cost and Presentation Cost</a:t>
            </a:r>
            <a:endParaRPr lang="zh-CN" altLang="en-US" dirty="0"/>
          </a:p>
        </p:txBody>
      </p:sp>
      <p:sp>
        <p:nvSpPr>
          <p:cNvPr id="8" name="等腰三角形 7"/>
          <p:cNvSpPr/>
          <p:nvPr/>
        </p:nvSpPr>
        <p:spPr>
          <a:xfrm>
            <a:off x="751313" y="2232218"/>
            <a:ext cx="208271" cy="236188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2" y="685631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Leading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2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Existing Solutions for Encoding Leading Zeros</a:t>
            </a: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522" y="1463658"/>
            <a:ext cx="9302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8" y="3577229"/>
            <a:ext cx="5185037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5" y="5186191"/>
            <a:ext cx="6482221" cy="82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34" y="74092"/>
            <a:ext cx="4677628" cy="205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9937" y="1812631"/>
            <a:ext cx="108672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Total cost</a:t>
            </a:r>
          </a:p>
          <a:p>
            <a:endParaRPr lang="en-US" altLang="zh-CN" sz="2000" dirty="0">
              <a:cs typeface="+mn-ea"/>
              <a:sym typeface="+mn-lt"/>
            </a:endParaRPr>
          </a:p>
          <a:p>
            <a:endParaRPr lang="en-US" altLang="zh-CN" sz="2000" dirty="0">
              <a:cs typeface="+mn-ea"/>
              <a:sym typeface="+mn-lt"/>
            </a:endParaRPr>
          </a:p>
          <a:p>
            <a:r>
              <a:rPr lang="en-US" altLang="zh-CN" i="1" dirty="0">
                <a:cs typeface="+mn-ea"/>
                <a:sym typeface="+mn-lt"/>
              </a:rPr>
              <a:t>XOR′</a:t>
            </a:r>
            <a:r>
              <a:rPr lang="en-US" altLang="zh-CN" dirty="0">
                <a:cs typeface="+mn-ea"/>
                <a:sym typeface="+mn-lt"/>
              </a:rPr>
              <a:t> = ⟨</a:t>
            </a:r>
            <a:r>
              <a:rPr lang="en-US" altLang="zh-CN" i="1" dirty="0">
                <a:cs typeface="+mn-ea"/>
                <a:sym typeface="+mn-lt"/>
              </a:rPr>
              <a:t>xor′t</a:t>
            </a:r>
            <a:r>
              <a:rPr lang="en-US" altLang="zh-CN" baseline="-25000" dirty="0">
                <a:cs typeface="+mn-ea"/>
                <a:sym typeface="+mn-lt"/>
              </a:rPr>
              <a:t>0</a:t>
            </a:r>
            <a:r>
              <a:rPr lang="en-US" altLang="zh-CN" i="1" dirty="0">
                <a:cs typeface="+mn-ea"/>
                <a:sym typeface="+mn-lt"/>
              </a:rPr>
              <a:t> , xor′t</a:t>
            </a:r>
            <a:r>
              <a:rPr lang="en-US" altLang="zh-CN" baseline="-25000" dirty="0">
                <a:cs typeface="+mn-ea"/>
                <a:sym typeface="+mn-lt"/>
              </a:rPr>
              <a:t>1</a:t>
            </a:r>
            <a:r>
              <a:rPr lang="en-US" altLang="zh-CN" i="1" dirty="0">
                <a:cs typeface="+mn-ea"/>
                <a:sym typeface="+mn-lt"/>
              </a:rPr>
              <a:t> , ...xor′t</a:t>
            </a:r>
            <a:r>
              <a:rPr lang="en-US" altLang="zh-CN" i="1" baseline="-25000" dirty="0">
                <a:cs typeface="+mn-ea"/>
                <a:sym typeface="+mn-lt"/>
              </a:rPr>
              <a:t>n</a:t>
            </a:r>
            <a:r>
              <a:rPr lang="en-US" altLang="zh-CN" baseline="-25000" dirty="0">
                <a:cs typeface="+mn-ea"/>
                <a:sym typeface="+mn-lt"/>
              </a:rPr>
              <a:t>−1 </a:t>
            </a:r>
            <a:r>
              <a:rPr lang="en-US" altLang="zh-CN" dirty="0">
                <a:cs typeface="+mn-ea"/>
                <a:sym typeface="+mn-lt"/>
              </a:rPr>
              <a:t>⟩    its leading zeros count distribution </a:t>
            </a:r>
            <a:r>
              <a:rPr lang="en-US" altLang="zh-CN" i="1" dirty="0">
                <a:cs typeface="+mn-ea"/>
                <a:sym typeface="+mn-lt"/>
              </a:rPr>
              <a:t>cd</a:t>
            </a:r>
            <a:r>
              <a:rPr lang="en-US" altLang="zh-CN" dirty="0">
                <a:cs typeface="+mn-ea"/>
                <a:sym typeface="+mn-lt"/>
              </a:rPr>
              <a:t> = ⟨</a:t>
            </a:r>
            <a:r>
              <a:rPr lang="en-US" altLang="zh-CN" i="1" dirty="0">
                <a:cs typeface="+mn-ea"/>
                <a:sym typeface="+mn-lt"/>
              </a:rPr>
              <a:t>c</a:t>
            </a:r>
            <a:r>
              <a:rPr lang="en-US" altLang="zh-CN" baseline="-25000" dirty="0">
                <a:cs typeface="+mn-ea"/>
                <a:sym typeface="+mn-lt"/>
              </a:rPr>
              <a:t>0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en-US" altLang="zh-CN" i="1" dirty="0">
                <a:cs typeface="+mn-ea"/>
                <a:sym typeface="+mn-lt"/>
              </a:rPr>
              <a:t>c</a:t>
            </a:r>
            <a:r>
              <a:rPr lang="en-US" altLang="zh-CN" baseline="-25000" dirty="0">
                <a:cs typeface="+mn-ea"/>
                <a:sym typeface="+mn-lt"/>
              </a:rPr>
              <a:t>1</a:t>
            </a:r>
            <a:r>
              <a:rPr lang="en-US" altLang="zh-CN" dirty="0">
                <a:cs typeface="+mn-ea"/>
                <a:sym typeface="+mn-lt"/>
              </a:rPr>
              <a:t>, ..., </a:t>
            </a:r>
            <a:r>
              <a:rPr lang="en-US" altLang="zh-CN" i="1" dirty="0">
                <a:cs typeface="+mn-ea"/>
                <a:sym typeface="+mn-lt"/>
              </a:rPr>
              <a:t>c</a:t>
            </a:r>
            <a:r>
              <a:rPr lang="en-US" altLang="zh-CN" baseline="-25000" dirty="0">
                <a:cs typeface="+mn-ea"/>
                <a:sym typeface="+mn-lt"/>
              </a:rPr>
              <a:t>63</a:t>
            </a:r>
            <a:r>
              <a:rPr lang="en-US" altLang="zh-CN" dirty="0">
                <a:cs typeface="+mn-ea"/>
                <a:sym typeface="+mn-lt"/>
              </a:rPr>
              <a:t>⟩</a:t>
            </a:r>
          </a:p>
          <a:p>
            <a:r>
              <a:rPr lang="en-US" altLang="zh-CN" dirty="0">
                <a:cs typeface="+mn-ea"/>
                <a:sym typeface="+mn-lt"/>
              </a:rPr>
              <a:t>the total cost of </a:t>
            </a:r>
            <a:r>
              <a:rPr lang="en-US" altLang="zh-CN" i="1" dirty="0">
                <a:cs typeface="+mn-ea"/>
                <a:sym typeface="+mn-lt"/>
              </a:rPr>
              <a:t>rule</a:t>
            </a:r>
            <a:r>
              <a:rPr lang="en-US" altLang="zh-CN" dirty="0">
                <a:cs typeface="+mn-ea"/>
                <a:sym typeface="+mn-lt"/>
              </a:rPr>
              <a:t> = ⟨</a:t>
            </a:r>
            <a:r>
              <a:rPr lang="en-US" altLang="zh-CN" i="1" dirty="0">
                <a:cs typeface="+mn-ea"/>
                <a:sym typeface="+mn-lt"/>
              </a:rPr>
              <a:t>a</a:t>
            </a:r>
            <a:r>
              <a:rPr lang="en-US" altLang="zh-CN" baseline="-25000" dirty="0">
                <a:cs typeface="+mn-ea"/>
                <a:sym typeface="+mn-lt"/>
              </a:rPr>
              <a:t>0</a:t>
            </a:r>
            <a:r>
              <a:rPr lang="en-US" altLang="zh-CN" i="1" dirty="0">
                <a:cs typeface="+mn-ea"/>
                <a:sym typeface="+mn-lt"/>
              </a:rPr>
              <a:t>, a</a:t>
            </a:r>
            <a:r>
              <a:rPr lang="en-US" altLang="zh-CN" baseline="-25000" dirty="0">
                <a:cs typeface="+mn-ea"/>
                <a:sym typeface="+mn-lt"/>
              </a:rPr>
              <a:t>1</a:t>
            </a:r>
            <a:r>
              <a:rPr lang="en-US" altLang="zh-CN" i="1" dirty="0">
                <a:cs typeface="+mn-ea"/>
                <a:sym typeface="+mn-lt"/>
              </a:rPr>
              <a:t>, ..., a</a:t>
            </a:r>
            <a:r>
              <a:rPr lang="en-US" altLang="zh-CN" i="1" baseline="-25000" dirty="0">
                <a:cs typeface="+mn-ea"/>
                <a:sym typeface="+mn-lt"/>
              </a:rPr>
              <a:t>z</a:t>
            </a:r>
            <a:r>
              <a:rPr lang="en-US" altLang="zh-CN" baseline="-25000" dirty="0">
                <a:cs typeface="+mn-ea"/>
                <a:sym typeface="+mn-lt"/>
              </a:rPr>
              <a:t>−1</a:t>
            </a:r>
            <a:r>
              <a:rPr lang="en-US" altLang="zh-CN" dirty="0">
                <a:cs typeface="+mn-ea"/>
                <a:sym typeface="+mn-lt"/>
              </a:rPr>
              <a:t>⟩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67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0B17-9B68-4BF6-B6BF-63A756B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942" y="855616"/>
            <a:ext cx="8517313" cy="5632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ptimization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for 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Leading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eros</a:t>
            </a: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Adaptive Leading Zeros Encoding Strategy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/>
            </a:r>
            <a:b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</a:br>
            <a:endParaRPr lang="zh-CN" altLang="en-US" sz="2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6" y="1957568"/>
            <a:ext cx="10366177" cy="4356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>
            <a:off x="751313" y="3257987"/>
            <a:ext cx="208271" cy="236188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698559" y="4823018"/>
            <a:ext cx="208271" cy="236188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96123</TotalTime>
  <Words>688</Words>
  <Application>Microsoft Office PowerPoint</Application>
  <PresentationFormat>宽屏</PresentationFormat>
  <Paragraphs>72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微软雅黑</vt:lpstr>
      <vt:lpstr>等线</vt:lpstr>
      <vt:lpstr>Arial</vt:lpstr>
      <vt:lpstr>Calibri</vt:lpstr>
      <vt:lpstr>Wingdings</vt:lpstr>
      <vt:lpstr>Office Theme</vt:lpstr>
      <vt:lpstr>PowerPoint 演示文稿</vt:lpstr>
      <vt:lpstr>Background</vt:lpstr>
      <vt:lpstr>Background</vt:lpstr>
      <vt:lpstr>PowerPoint 演示文稿</vt:lpstr>
      <vt:lpstr>Preliminaries</vt:lpstr>
      <vt:lpstr>Preliminaries</vt:lpstr>
      <vt:lpstr>Optimization for Leading Zeros  Existing Solutions for Encoding Leading Zeros</vt:lpstr>
      <vt:lpstr>Optimization for Leading Zeros  Existing Solutions for Encoding Leading Zeros</vt:lpstr>
      <vt:lpstr>Optimization for Leading Zeros  Adaptive Leading Zeros Encoding Strategy </vt:lpstr>
      <vt:lpstr>Optimization for Leading Zeros  Adaptive Leading Zeros Encoding Strategy </vt:lpstr>
      <vt:lpstr>PowerPoint 演示文稿</vt:lpstr>
      <vt:lpstr>Optimization for Leading Zeros  Adaptive Leading Zeros Encoding Strategy </vt:lpstr>
      <vt:lpstr>Optimization for Leading Zeros  Adaptive Leading Zeros Encoding Strategy </vt:lpstr>
      <vt:lpstr>Optimization for Leading Zeros  Adaptive Leading Zeros Encoding Strategy </vt:lpstr>
      <vt:lpstr>Optimization for Leading Zeros  Adaptive Leading Zeros Encoding Strategy </vt:lpstr>
      <vt:lpstr>Optimization for Center Bits  </vt:lpstr>
      <vt:lpstr>Optimization for Sharing Condition   </vt:lpstr>
      <vt:lpstr>Streaming Scenarios Extension    </vt:lpstr>
      <vt:lpstr>     Experiments Overall Comparison with Baselines    </vt:lpstr>
      <vt:lpstr>     Experiments     </vt:lpstr>
      <vt:lpstr>     Experiments    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info@designbakery.cn</dc:creator>
  <cp:lastModifiedBy>Leo Li</cp:lastModifiedBy>
  <cp:revision>1995</cp:revision>
  <dcterms:created xsi:type="dcterms:W3CDTF">2018-11-21T06:26:02Z</dcterms:created>
  <dcterms:modified xsi:type="dcterms:W3CDTF">2023-10-05T07:40:37Z</dcterms:modified>
</cp:coreProperties>
</file>